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36879" y="1828906"/>
            <a:ext cx="9809339" cy="521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000" spc="72">
                <a:solidFill>
                  <a:srgbClr val="1C5739"/>
                </a:solidFill>
                <a:latin typeface="Codec Pro ExtraBold"/>
              </a:rPr>
              <a:t>EMPLOYEE</a:t>
            </a:r>
          </a:p>
          <a:p>
            <a:pPr>
              <a:lnSpc>
                <a:spcPts val="10080"/>
              </a:lnSpc>
            </a:pPr>
            <a:r>
              <a:rPr lang="en-US" sz="8000" spc="72">
                <a:solidFill>
                  <a:srgbClr val="1C5739"/>
                </a:solidFill>
                <a:latin typeface="Codec Pro ExtraBold"/>
              </a:rPr>
              <a:t>PERFORMANCE</a:t>
            </a:r>
          </a:p>
          <a:p>
            <a:pPr>
              <a:lnSpc>
                <a:spcPts val="10080"/>
              </a:lnSpc>
            </a:pPr>
            <a:r>
              <a:rPr lang="en-US" sz="8000" spc="72">
                <a:solidFill>
                  <a:srgbClr val="1C5739"/>
                </a:solidFill>
                <a:latin typeface="Codec Pro ExtraBold"/>
              </a:rPr>
              <a:t>MANAGEMENT </a:t>
            </a:r>
          </a:p>
          <a:p>
            <a:pPr>
              <a:lnSpc>
                <a:spcPts val="10080"/>
              </a:lnSpc>
            </a:pPr>
            <a:r>
              <a:rPr lang="en-US" sz="8000" spc="72">
                <a:solidFill>
                  <a:srgbClr val="1C5739"/>
                </a:solidFill>
                <a:latin typeface="Codec Pro ExtraBold"/>
              </a:rPr>
              <a:t>SYSTEM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 rot="-6897">
            <a:off x="2864060" y="6078108"/>
            <a:ext cx="1255987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2864073" y="7652379"/>
            <a:ext cx="125598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365559" y="1467917"/>
            <a:ext cx="7845600" cy="87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Tools &amp; Tecnology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64054" y="6386031"/>
            <a:ext cx="2889039" cy="725042"/>
            <a:chOff x="0" y="0"/>
            <a:chExt cx="792168" cy="1988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DFBFB"/>
                  </a:solidFill>
                  <a:latin typeface="Open Sauce Italics"/>
                </a:rPr>
                <a:t>Browser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64054" y="7986110"/>
            <a:ext cx="2889039" cy="725042"/>
            <a:chOff x="0" y="0"/>
            <a:chExt cx="792168" cy="1988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DFBFB"/>
                  </a:solidFill>
                  <a:latin typeface="Open Sauce Italics"/>
                </a:rPr>
                <a:t>Hardware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64054" y="4538994"/>
            <a:ext cx="125598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2864035" y="3263121"/>
            <a:ext cx="2889039" cy="725042"/>
            <a:chOff x="0" y="0"/>
            <a:chExt cx="792168" cy="1988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DFBFB"/>
                  </a:solidFill>
                  <a:latin typeface="Open Sauce Italics"/>
                </a:rPr>
                <a:t>Front End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864035" y="4863200"/>
            <a:ext cx="2889039" cy="725042"/>
            <a:chOff x="0" y="0"/>
            <a:chExt cx="792168" cy="1988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92168" cy="24643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DFBFB"/>
                  </a:solidFill>
                  <a:latin typeface="Open Sauce Italics"/>
                </a:rPr>
                <a:t>Back End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6087987" y="3196112"/>
            <a:ext cx="821995" cy="876157"/>
          </a:xfrm>
          <a:custGeom>
            <a:avLst/>
            <a:gdLst/>
            <a:ahLst/>
            <a:cxnLst/>
            <a:rect r="r" b="b" t="t" l="l"/>
            <a:pathLst>
              <a:path h="876157" w="821995">
                <a:moveTo>
                  <a:pt x="0" y="0"/>
                </a:moveTo>
                <a:lnTo>
                  <a:pt x="821995" y="0"/>
                </a:lnTo>
                <a:lnTo>
                  <a:pt x="821995" y="876157"/>
                </a:lnTo>
                <a:lnTo>
                  <a:pt x="0" y="876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659080" y="3310658"/>
            <a:ext cx="21971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Angular 15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30066" y="4937012"/>
            <a:ext cx="3231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0506"/>
                </a:solidFill>
                <a:latin typeface="Canva Sans"/>
              </a:rPr>
              <a:t>C# , SQL Server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30066" y="6456621"/>
            <a:ext cx="73090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Crome , internet explore , oprra etc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87665" y="7976229"/>
            <a:ext cx="61306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RAM 1GB , Hard-Disk -  512 gb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096048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2" y="0"/>
                </a:lnTo>
                <a:lnTo>
                  <a:pt x="4856702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183296" y="3546664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6716272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033525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2" y="0"/>
                </a:lnTo>
                <a:lnTo>
                  <a:pt x="4856702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398009" y="3546664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779030" y="3546664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158807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Prerna Bhavsar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73350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225350694010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6302" y="6423761"/>
            <a:ext cx="25166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Arjun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Prajapati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93574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225350694084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8009" y="6423761"/>
            <a:ext cx="27311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Manthan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Thakkar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12553" y="7421816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2253506940121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3178" y="220621"/>
            <a:ext cx="5776012" cy="105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49126" y="370477"/>
            <a:ext cx="9276924" cy="6168477"/>
            <a:chOff x="0" y="0"/>
            <a:chExt cx="12369232" cy="822463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38402" y="464182"/>
              <a:ext cx="7293197" cy="7296272"/>
              <a:chOff x="0" y="0"/>
              <a:chExt cx="6832800" cy="68356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508"/>
                <a:ext cx="6832726" cy="6835140"/>
              </a:xfrm>
              <a:custGeom>
                <a:avLst/>
                <a:gdLst/>
                <a:ahLst/>
                <a:cxnLst/>
                <a:rect r="r" b="b" t="t" l="l"/>
                <a:pathLst>
                  <a:path h="6835140" w="6832726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9797784" y="0"/>
              <a:ext cx="2571448" cy="2565300"/>
              <a:chOff x="0" y="0"/>
              <a:chExt cx="2409120" cy="24033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9031576" y="2043479"/>
              <a:ext cx="586376" cy="596367"/>
              <a:chOff x="0" y="0"/>
              <a:chExt cx="549360" cy="55872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9797784" y="5659337"/>
              <a:ext cx="2571448" cy="2565300"/>
              <a:chOff x="0" y="0"/>
              <a:chExt cx="2409120" cy="240336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09190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190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9031576" y="5584791"/>
              <a:ext cx="586376" cy="596367"/>
              <a:chOff x="0" y="0"/>
              <a:chExt cx="549360" cy="5587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9194501" y="5757707"/>
              <a:ext cx="253610" cy="250536"/>
              <a:chOff x="0" y="0"/>
              <a:chExt cx="237600" cy="23472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5659337"/>
              <a:ext cx="2572216" cy="2565300"/>
              <a:chOff x="0" y="0"/>
              <a:chExt cx="2409840" cy="240336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2752048" y="5584791"/>
              <a:ext cx="586376" cy="596367"/>
              <a:chOff x="0" y="0"/>
              <a:chExt cx="549360" cy="55872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921122" y="5757707"/>
              <a:ext cx="254378" cy="250536"/>
              <a:chOff x="0" y="0"/>
              <a:chExt cx="238320" cy="23472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38252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8252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2572216" cy="2565300"/>
              <a:chOff x="0" y="0"/>
              <a:chExt cx="2409840" cy="24033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409952" cy="2403348"/>
              </a:xfrm>
              <a:custGeom>
                <a:avLst/>
                <a:gdLst/>
                <a:ahLst/>
                <a:cxnLst/>
                <a:rect r="r" b="b" t="t" l="l"/>
                <a:pathLst>
                  <a:path h="2403348" w="2409952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2752048" y="2043479"/>
              <a:ext cx="586376" cy="596367"/>
              <a:chOff x="0" y="0"/>
              <a:chExt cx="549360" cy="55872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r="r" b="b" t="t" l="l"/>
                <a:pathLst>
                  <a:path h="482473" w="473075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49402" cy="558800"/>
              </a:xfrm>
              <a:custGeom>
                <a:avLst/>
                <a:gdLst/>
                <a:ahLst/>
                <a:cxnLst/>
                <a:rect r="r" b="b" t="t" l="l"/>
                <a:pathLst>
                  <a:path h="558800" w="549402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9197959" y="2216394"/>
              <a:ext cx="253610" cy="250536"/>
              <a:chOff x="0" y="0"/>
              <a:chExt cx="237600" cy="23472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2921890" y="2216394"/>
              <a:ext cx="253610" cy="250536"/>
              <a:chOff x="0" y="0"/>
              <a:chExt cx="237600" cy="23472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37490" cy="234696"/>
              </a:xfrm>
              <a:custGeom>
                <a:avLst/>
                <a:gdLst/>
                <a:ahLst/>
                <a:cxnLst/>
                <a:rect r="r" b="b" t="t" l="l"/>
                <a:pathLst>
                  <a:path h="234696" w="237490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10216885" y="6181158"/>
              <a:ext cx="1721882" cy="1505864"/>
            </a:xfrm>
            <a:custGeom>
              <a:avLst/>
              <a:gdLst/>
              <a:ahLst/>
              <a:cxnLst/>
              <a:rect r="r" b="b" t="t" l="l"/>
              <a:pathLst>
                <a:path h="1505864" w="1721882">
                  <a:moveTo>
                    <a:pt x="0" y="0"/>
                  </a:moveTo>
                  <a:lnTo>
                    <a:pt x="1721881" y="0"/>
                  </a:lnTo>
                  <a:lnTo>
                    <a:pt x="1721881" y="1505864"/>
                  </a:lnTo>
                  <a:lnTo>
                    <a:pt x="0" y="1505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0216885" y="613824"/>
              <a:ext cx="1733248" cy="1394521"/>
            </a:xfrm>
            <a:custGeom>
              <a:avLst/>
              <a:gdLst/>
              <a:ahLst/>
              <a:cxnLst/>
              <a:rect r="r" b="b" t="t" l="l"/>
              <a:pathLst>
                <a:path h="1394521" w="1733248">
                  <a:moveTo>
                    <a:pt x="0" y="0"/>
                  </a:moveTo>
                  <a:lnTo>
                    <a:pt x="1733247" y="0"/>
                  </a:lnTo>
                  <a:lnTo>
                    <a:pt x="1733247" y="1394522"/>
                  </a:lnTo>
                  <a:lnTo>
                    <a:pt x="0" y="139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491517" y="531639"/>
              <a:ext cx="1629200" cy="1481091"/>
            </a:xfrm>
            <a:custGeom>
              <a:avLst/>
              <a:gdLst/>
              <a:ahLst/>
              <a:cxnLst/>
              <a:rect r="r" b="b" t="t" l="l"/>
              <a:pathLst>
                <a:path h="1481091" w="1629200">
                  <a:moveTo>
                    <a:pt x="0" y="0"/>
                  </a:moveTo>
                  <a:lnTo>
                    <a:pt x="1629200" y="0"/>
                  </a:lnTo>
                  <a:lnTo>
                    <a:pt x="1629200" y="1481091"/>
                  </a:lnTo>
                  <a:lnTo>
                    <a:pt x="0" y="1481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21905" y="6293105"/>
              <a:ext cx="1698812" cy="1467349"/>
            </a:xfrm>
            <a:custGeom>
              <a:avLst/>
              <a:gdLst/>
              <a:ahLst/>
              <a:cxnLst/>
              <a:rect r="r" b="b" t="t" l="l"/>
              <a:pathLst>
                <a:path h="1467349" w="1698812">
                  <a:moveTo>
                    <a:pt x="0" y="0"/>
                  </a:moveTo>
                  <a:lnTo>
                    <a:pt x="1698812" y="0"/>
                  </a:lnTo>
                  <a:lnTo>
                    <a:pt x="1698812" y="1467349"/>
                  </a:lnTo>
                  <a:lnTo>
                    <a:pt x="0" y="1467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8" id="38"/>
            <p:cNvGrpSpPr/>
            <p:nvPr/>
          </p:nvGrpSpPr>
          <p:grpSpPr>
            <a:xfrm rot="0">
              <a:off x="3576162" y="1503480"/>
              <a:ext cx="5217677" cy="5217677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397D5A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5461196" y="2839386"/>
              <a:ext cx="1447609" cy="1507379"/>
            </a:xfrm>
            <a:custGeom>
              <a:avLst/>
              <a:gdLst/>
              <a:ahLst/>
              <a:cxnLst/>
              <a:rect r="r" b="b" t="t" l="l"/>
              <a:pathLst>
                <a:path h="1507379" w="1447609">
                  <a:moveTo>
                    <a:pt x="0" y="0"/>
                  </a:moveTo>
                  <a:lnTo>
                    <a:pt x="1447609" y="0"/>
                  </a:lnTo>
                  <a:lnTo>
                    <a:pt x="1447609" y="1507379"/>
                  </a:lnTo>
                  <a:lnTo>
                    <a:pt x="0" y="1507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4468332" y="4401209"/>
              <a:ext cx="3433336" cy="906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65"/>
                </a:lnSpc>
              </a:pPr>
              <a:r>
                <a:rPr lang="en-US" sz="4118" spc="205">
                  <a:solidFill>
                    <a:srgbClr val="1C5739"/>
                  </a:solidFill>
                  <a:latin typeface="Open Sauce Bold"/>
                </a:rPr>
                <a:t>PMS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20178" y="1799189"/>
            <a:ext cx="7928947" cy="282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Welcome to our comprehensive People Management System (PMS) and the newly integrated Employee Performance Management System (EPMS).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Our system is designed to streamline and optimize the management of human capital within our organization,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fostering a culture of excellence, collaboration, and continuous improvement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615803" y="4927923"/>
            <a:ext cx="7928947" cy="282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Incorporating the EPMS module into our existing PMS ecosystem enhances our ability to evaluate and enhance employee performance across the organization. 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The EPMS provides a structured framework for conducting performance appraisals,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 gathering feedback, and facilitating meaningful dialogue between employees and their supervisors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15803" y="8056656"/>
            <a:ext cx="7928947" cy="188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Establish transparent and objective performance evaluation processes.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Foster a culture of accountability and continuous learning.</a:t>
            </a:r>
          </a:p>
          <a:p>
            <a:pPr algn="just" marL="431801" indent="-215900" lvl="1">
              <a:lnSpc>
                <a:spcPts val="2480"/>
              </a:lnSpc>
              <a:buFont typeface="Arial"/>
              <a:buChar char="•"/>
            </a:pPr>
            <a:r>
              <a:rPr lang="en-US" sz="2000" spc="196">
                <a:solidFill>
                  <a:srgbClr val="231F20"/>
                </a:solidFill>
                <a:latin typeface="Open Sauce"/>
              </a:rPr>
              <a:t>Empower employees to set and achieve meaningful professional goals.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78065" y="843248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3290247" y="-4641839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56353" y="87501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96730" y="740286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002904" y="264850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396529" y="2559884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83975" y="3212670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152292" y="2737234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556353" y="4856259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696730" y="5509044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002904" y="5033609"/>
            <a:ext cx="5916664" cy="1537801"/>
            <a:chOff x="0" y="0"/>
            <a:chExt cx="7374240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762591" y="7385793"/>
            <a:ext cx="1165193" cy="1910409"/>
            <a:chOff x="0" y="0"/>
            <a:chExt cx="1452240" cy="238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50038" y="8038578"/>
            <a:ext cx="325815" cy="605415"/>
            <a:chOff x="0" y="0"/>
            <a:chExt cx="406080" cy="754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518354" y="7563142"/>
            <a:ext cx="5918974" cy="1537801"/>
            <a:chOff x="0" y="0"/>
            <a:chExt cx="7377120" cy="19166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91199" y="868443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User Role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20968" y="397668"/>
            <a:ext cx="4723931" cy="123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Initiate performance appraisals.</a:t>
            </a:r>
          </a:p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 Review and compare appraisal forms.</a:t>
            </a:r>
          </a:p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Facilitate appraisal meetings.</a:t>
            </a:r>
          </a:p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 Generate reports and analytics.</a:t>
            </a:r>
          </a:p>
          <a:p>
            <a:pPr algn="l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 Manage user accounts and permissions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66529" y="3225839"/>
            <a:ext cx="5417447" cy="49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Configure system settings.</a:t>
            </a:r>
          </a:p>
          <a:p>
            <a:pPr algn="l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Manage user accounts and permissions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81467" y="5428081"/>
            <a:ext cx="4753908" cy="73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Fill out appraisal forms.</a:t>
            </a:r>
          </a:p>
          <a:p>
            <a:pPr algn="just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Participate in appraisal meetings.</a:t>
            </a:r>
          </a:p>
          <a:p>
            <a:pPr algn="just"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View feedback and performance ratings.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96306" y="8033493"/>
            <a:ext cx="4808944" cy="49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Review employee performance.</a:t>
            </a:r>
          </a:p>
          <a:p>
            <a:pPr marL="314839" indent="-157419" lvl="1">
              <a:lnSpc>
                <a:spcPts val="2012"/>
              </a:lnSpc>
              <a:buFont typeface="Arial"/>
              <a:buChar char="•"/>
            </a:pPr>
            <a:r>
              <a:rPr lang="en-US" sz="1458" spc="142">
                <a:solidFill>
                  <a:srgbClr val="FFFFFF"/>
                </a:solidFill>
                <a:latin typeface="Open Sauce"/>
              </a:rPr>
              <a:t>Participate in appraisal meetings.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469531" y="616461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1C5739"/>
                </a:solidFill>
                <a:latin typeface="Codec Pro ExtraBold"/>
              </a:rPr>
              <a:t>HR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52197" y="3035078"/>
            <a:ext cx="2086876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1C5739"/>
                </a:solidFill>
                <a:latin typeface="Codec Pro ExtraBold"/>
              </a:rPr>
              <a:t>Admin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68753" y="5340696"/>
            <a:ext cx="304627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1C5739"/>
                </a:solidFill>
                <a:latin typeface="Codec Pro ExtraBold"/>
              </a:rPr>
              <a:t>Employee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27784" y="7860986"/>
            <a:ext cx="3431927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1C5739"/>
                </a:solidFill>
                <a:latin typeface="Codec Pro ExtraBold"/>
              </a:rPr>
              <a:t>Team Lead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684475"/>
            <a:chOff x="0" y="0"/>
            <a:chExt cx="4482924" cy="7070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07022"/>
            </a:xfrm>
            <a:custGeom>
              <a:avLst/>
              <a:gdLst/>
              <a:ahLst/>
              <a:cxnLst/>
              <a:rect r="r" b="b" t="t" l="l"/>
              <a:pathLst>
                <a:path h="707022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07022"/>
                  </a:lnTo>
                  <a:lnTo>
                    <a:pt x="0" y="70702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726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663877"/>
          </a:xfrm>
          <a:custGeom>
            <a:avLst/>
            <a:gdLst/>
            <a:ahLst/>
            <a:cxnLst/>
            <a:rect r="r" b="b" t="t" l="l"/>
            <a:pathLst>
              <a:path h="2663877" w="16933642">
                <a:moveTo>
                  <a:pt x="0" y="0"/>
                </a:moveTo>
                <a:lnTo>
                  <a:pt x="16933643" y="0"/>
                </a:lnTo>
                <a:lnTo>
                  <a:pt x="16933643" y="2663877"/>
                </a:lnTo>
                <a:lnTo>
                  <a:pt x="0" y="266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7759" r="0" b="-1860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055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31228" y="815693"/>
            <a:ext cx="11425543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EXISTING 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930081" y="4621028"/>
            <a:ext cx="47625" cy="4637272"/>
            <a:chOff x="0" y="0"/>
            <a:chExt cx="12543" cy="1221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761475"/>
            <a:ext cx="4817791" cy="4356378"/>
            <a:chOff x="0" y="0"/>
            <a:chExt cx="6423721" cy="58085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05370" y="-38100"/>
              <a:ext cx="5012980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Performance Appraisal Initiation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45147"/>
              <a:ext cx="6423721" cy="416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initiates the performance appraisal process manually.</a:t>
              </a:r>
            </a:p>
            <a:p>
              <a:pPr algn="just">
                <a:lnSpc>
                  <a:spcPts val="2545"/>
                </a:lnSpc>
              </a:pP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Forms are distributed physically or via email to employees and team leads.</a:t>
              </a:r>
            </a:p>
            <a:p>
              <a:pPr algn="just">
                <a:lnSpc>
                  <a:spcPts val="2545"/>
                </a:lnSpc>
              </a:pP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Appraisal cycles are defined and communicated through memos or emails.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35105" y="3618475"/>
            <a:ext cx="4817791" cy="5613678"/>
            <a:chOff x="0" y="0"/>
            <a:chExt cx="6423721" cy="748490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05370" y="-38100"/>
              <a:ext cx="5012980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Form Submission and Collection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45147"/>
              <a:ext cx="6423721" cy="583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Employees receive physical or digital copies of the appraisal forms.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Employees fill out self-assessment sections and provide necessary documentation.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Team leads review and provide feedback on employees' performance on paper or through email.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Completed forms are collected physically or sent via email to HR for processing.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41509" y="4761475"/>
            <a:ext cx="4593112" cy="4042053"/>
            <a:chOff x="0" y="0"/>
            <a:chExt cx="6124149" cy="53894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72475" y="-38100"/>
              <a:ext cx="4779199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Review and Comparison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45147"/>
              <a:ext cx="6124149" cy="3744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manually collects and organizes the submitted appraisal forms.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Forms are reviewed and compared manually by HR personnel.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 HR may consolidate feedback and ratings from team leads and employees for analysis.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684475"/>
            <a:chOff x="0" y="0"/>
            <a:chExt cx="4482924" cy="7070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07022"/>
            </a:xfrm>
            <a:custGeom>
              <a:avLst/>
              <a:gdLst/>
              <a:ahLst/>
              <a:cxnLst/>
              <a:rect r="r" b="b" t="t" l="l"/>
              <a:pathLst>
                <a:path h="707022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07022"/>
                  </a:lnTo>
                  <a:lnTo>
                    <a:pt x="0" y="70702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726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663877"/>
          </a:xfrm>
          <a:custGeom>
            <a:avLst/>
            <a:gdLst/>
            <a:ahLst/>
            <a:cxnLst/>
            <a:rect r="r" b="b" t="t" l="l"/>
            <a:pathLst>
              <a:path h="2663877" w="16933642">
                <a:moveTo>
                  <a:pt x="0" y="0"/>
                </a:moveTo>
                <a:lnTo>
                  <a:pt x="16933643" y="0"/>
                </a:lnTo>
                <a:lnTo>
                  <a:pt x="16933643" y="2663877"/>
                </a:lnTo>
                <a:lnTo>
                  <a:pt x="0" y="266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7759" r="0" b="-1860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055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31228" y="815693"/>
            <a:ext cx="11425543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EXISTING 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930081" y="4621028"/>
            <a:ext cx="47625" cy="4637272"/>
            <a:chOff x="0" y="0"/>
            <a:chExt cx="12543" cy="1221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761475"/>
            <a:ext cx="5091094" cy="4356378"/>
            <a:chOff x="0" y="0"/>
            <a:chExt cx="6788126" cy="58085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45385" y="-38100"/>
              <a:ext cx="5297356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Appraisal Meetings Coordination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45147"/>
              <a:ext cx="6788126" cy="416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schedules appraisal meetings manually, coordinating availability among employees, team leads, and HR representatives.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Meetings are conducted in person or via video conferencing tools.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Discussions on performance, feedback exchange, and goal setting take place during the meetings.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35105" y="3618475"/>
            <a:ext cx="4817791" cy="4985028"/>
            <a:chOff x="0" y="0"/>
            <a:chExt cx="6423721" cy="664670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05370" y="-38100"/>
              <a:ext cx="5012980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Documentation and Record-keeping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45147"/>
              <a:ext cx="6423721" cy="5001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maintains physical or digital records of appraisal forms, feedback, and meeting minutes.</a:t>
              </a:r>
            </a:p>
            <a:p>
              <a:pPr algn="just">
                <a:lnSpc>
                  <a:spcPts val="2545"/>
                </a:lnSpc>
              </a:pP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 Documentation is stored in file cabinets or shared network drives for future reference.</a:t>
              </a:r>
            </a:p>
            <a:p>
              <a:pPr algn="just">
                <a:lnSpc>
                  <a:spcPts val="2545"/>
                </a:lnSpc>
              </a:pP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Records may include performance ratings, comments, and any action plans discussed during the meetings.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41509" y="4761475"/>
            <a:ext cx="4593112" cy="4670703"/>
            <a:chOff x="0" y="0"/>
            <a:chExt cx="6124149" cy="62276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72475" y="-38100"/>
              <a:ext cx="4779199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Feedback and Follow-up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45147"/>
              <a:ext cx="6124149" cy="4582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provides feedback to employees based on appraisal outcomes and discussions during meetings.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Follow-up actions, such as performance improvement plans, are communicated manually to relevant parties.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tracks progress and provides ongoing support to employees as needed.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684475"/>
            <a:chOff x="0" y="0"/>
            <a:chExt cx="4482924" cy="7070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07022"/>
            </a:xfrm>
            <a:custGeom>
              <a:avLst/>
              <a:gdLst/>
              <a:ahLst/>
              <a:cxnLst/>
              <a:rect r="r" b="b" t="t" l="l"/>
              <a:pathLst>
                <a:path h="707022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07022"/>
                  </a:lnTo>
                  <a:lnTo>
                    <a:pt x="0" y="70702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726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663877"/>
          </a:xfrm>
          <a:custGeom>
            <a:avLst/>
            <a:gdLst/>
            <a:ahLst/>
            <a:cxnLst/>
            <a:rect r="r" b="b" t="t" l="l"/>
            <a:pathLst>
              <a:path h="2663877" w="16933642">
                <a:moveTo>
                  <a:pt x="0" y="0"/>
                </a:moveTo>
                <a:lnTo>
                  <a:pt x="16933643" y="0"/>
                </a:lnTo>
                <a:lnTo>
                  <a:pt x="16933643" y="2663877"/>
                </a:lnTo>
                <a:lnTo>
                  <a:pt x="0" y="266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7759" r="0" b="-1860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055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332803" y="815693"/>
            <a:ext cx="11602077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PROPOSED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930081" y="4621028"/>
            <a:ext cx="47625" cy="4637272"/>
            <a:chOff x="0" y="0"/>
            <a:chExt cx="12543" cy="1221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761475"/>
            <a:ext cx="5091094" cy="3099078"/>
            <a:chOff x="0" y="0"/>
            <a:chExt cx="6788126" cy="41321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45385" y="-38100"/>
              <a:ext cx="5297356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Online Performance Appraisal Initiation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45147"/>
              <a:ext cx="6788126" cy="2486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initiates the performance appraisal process through the online system.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Automated notifications are sent to employees and team leads to begin the appraisal cycle.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35105" y="3618475"/>
            <a:ext cx="4817791" cy="4448335"/>
            <a:chOff x="0" y="0"/>
            <a:chExt cx="6423721" cy="59311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05370" y="-38100"/>
              <a:ext cx="5012980" cy="159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Digital Form Submission and Collection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186855"/>
              <a:ext cx="6423721" cy="3744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Employees access digital appraisal forms through the online system.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Employees fill out self-assessment sections and submit forms electronically.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Team leads provide feedback and ratings within the online system.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41509" y="4761475"/>
            <a:ext cx="4593112" cy="4356378"/>
            <a:chOff x="0" y="0"/>
            <a:chExt cx="6124149" cy="58085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72475" y="-38100"/>
              <a:ext cx="4779199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Streamlined Review and Comparison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45147"/>
              <a:ext cx="6124149" cy="416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Appraisal forms are automatically collected and organized within the online system.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can review and compare appraisal forms digitally, facilitating efficient analysis.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Automated reminders ensure timely completion of appraisals by all parties.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684475"/>
            <a:chOff x="0" y="0"/>
            <a:chExt cx="4482924" cy="7070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707022"/>
            </a:xfrm>
            <a:custGeom>
              <a:avLst/>
              <a:gdLst/>
              <a:ahLst/>
              <a:cxnLst/>
              <a:rect r="r" b="b" t="t" l="l"/>
              <a:pathLst>
                <a:path h="707022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707022"/>
                  </a:lnTo>
                  <a:lnTo>
                    <a:pt x="0" y="70702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726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663877"/>
          </a:xfrm>
          <a:custGeom>
            <a:avLst/>
            <a:gdLst/>
            <a:ahLst/>
            <a:cxnLst/>
            <a:rect r="r" b="b" t="t" l="l"/>
            <a:pathLst>
              <a:path h="2663877" w="16933642">
                <a:moveTo>
                  <a:pt x="0" y="0"/>
                </a:moveTo>
                <a:lnTo>
                  <a:pt x="16933643" y="0"/>
                </a:lnTo>
                <a:lnTo>
                  <a:pt x="16933643" y="2663877"/>
                </a:lnTo>
                <a:lnTo>
                  <a:pt x="0" y="266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37759" r="0" b="-1860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055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389359" y="815693"/>
            <a:ext cx="11488965" cy="154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PROPOSED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930081" y="4621028"/>
            <a:ext cx="47625" cy="4637272"/>
            <a:chOff x="0" y="0"/>
            <a:chExt cx="12543" cy="12213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761475"/>
            <a:ext cx="5091094" cy="5076985"/>
            <a:chOff x="0" y="0"/>
            <a:chExt cx="6788126" cy="676931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45385" y="-38100"/>
              <a:ext cx="5297356" cy="159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Efficient Appraisal Meetings Coordination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86855"/>
              <a:ext cx="6788126" cy="4582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schedules appraisal meetings through the online system, leveraging calendar integration.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Employees, team leads, and HR representatives join meetings virtually using video conferencing tools.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 Discussions on performance, feedback exchange, and goal setting occur within the online platform.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735105" y="3618475"/>
            <a:ext cx="4817791" cy="5391310"/>
            <a:chOff x="0" y="0"/>
            <a:chExt cx="6423721" cy="71884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05370" y="-38100"/>
              <a:ext cx="5012980" cy="159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Centralized Documentation and Record-keeping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186855"/>
              <a:ext cx="6423721" cy="5001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45"/>
                </a:lnSpc>
              </a:pP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All appraisal data and meeting minutes are stored centrally within the online system.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Digital records include performance ratings, comments, and action plans discussed during meetings.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 Access controls and audit trails ensure data security and compliance with privacy regulations.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41509" y="4761475"/>
            <a:ext cx="4593112" cy="4985028"/>
            <a:chOff x="0" y="0"/>
            <a:chExt cx="6124149" cy="664670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672475" y="-38100"/>
              <a:ext cx="4779199" cy="1050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1"/>
                </a:lnSpc>
              </a:pPr>
              <a:r>
                <a:rPr lang="en-US" sz="2341" spc="229">
                  <a:solidFill>
                    <a:srgbClr val="231F20"/>
                  </a:solidFill>
                  <a:latin typeface="Open Sauce Bold"/>
                </a:rPr>
                <a:t>Feedback and Follow-up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645147"/>
              <a:ext cx="6124149" cy="5001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HR provides automated feedback to employees based on appraisal outcomes and discussions.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Performance improvement plans and follow-up actions are generated within the online system.</a:t>
              </a:r>
            </a:p>
            <a:p>
              <a:pPr algn="just" marL="398206" indent="-199103" lvl="1">
                <a:lnSpc>
                  <a:spcPts val="2545"/>
                </a:lnSpc>
                <a:buFont typeface="Arial"/>
                <a:buChar char="•"/>
              </a:pPr>
              <a:r>
                <a:rPr lang="en-US" sz="1844" spc="180">
                  <a:solidFill>
                    <a:srgbClr val="231F20"/>
                  </a:solidFill>
                  <a:latin typeface="Open Sauce"/>
                </a:rPr>
                <a:t>Automated reminders and notifications keep employees informed of their progress and next steps.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935694" cy="1594049"/>
            <a:chOff x="0" y="0"/>
            <a:chExt cx="4481001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80976" cy="1447165"/>
            </a:xfrm>
            <a:custGeom>
              <a:avLst/>
              <a:gdLst/>
              <a:ahLst/>
              <a:cxnLst/>
              <a:rect r="r" b="b" t="t" l="l"/>
              <a:pathLst>
                <a:path h="1447165" w="4480976">
                  <a:moveTo>
                    <a:pt x="368470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684709" y="1447165"/>
                    <a:pt x="3684709" y="1447165"/>
                    <a:pt x="3684709" y="1447165"/>
                  </a:cubicBezTo>
                  <a:cubicBezTo>
                    <a:pt x="4123292" y="1447165"/>
                    <a:pt x="4480976" y="1122172"/>
                    <a:pt x="4480976" y="723519"/>
                  </a:cubicBezTo>
                  <a:cubicBezTo>
                    <a:pt x="4480976" y="324866"/>
                    <a:pt x="4123291" y="0"/>
                    <a:pt x="36847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6047005" cy="1596428"/>
            <a:chOff x="0" y="0"/>
            <a:chExt cx="5489934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9844" cy="1449324"/>
            </a:xfrm>
            <a:custGeom>
              <a:avLst/>
              <a:gdLst/>
              <a:ahLst/>
              <a:cxnLst/>
              <a:rect r="r" b="b" t="t" l="l"/>
              <a:pathLst>
                <a:path h="1449324" w="5489844">
                  <a:moveTo>
                    <a:pt x="45142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4514298" y="1449324"/>
                    <a:pt x="4514298" y="1449324"/>
                    <a:pt x="4514298" y="1449324"/>
                  </a:cubicBezTo>
                  <a:cubicBezTo>
                    <a:pt x="5051670" y="1449324"/>
                    <a:pt x="5489844" y="1123823"/>
                    <a:pt x="5489844" y="724662"/>
                  </a:cubicBezTo>
                  <a:cubicBezTo>
                    <a:pt x="5489844" y="325501"/>
                    <a:pt x="5051669" y="0"/>
                    <a:pt x="4514298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6417192" cy="1594842"/>
            <a:chOff x="0" y="0"/>
            <a:chExt cx="5826019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25863" cy="1447927"/>
            </a:xfrm>
            <a:custGeom>
              <a:avLst/>
              <a:gdLst/>
              <a:ahLst/>
              <a:cxnLst/>
              <a:rect r="r" b="b" t="t" l="l"/>
              <a:pathLst>
                <a:path h="1447927" w="5825863">
                  <a:moveTo>
                    <a:pt x="47905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4790594" y="1447927"/>
                    <a:pt x="4790594" y="1447927"/>
                    <a:pt x="4790594" y="1447927"/>
                  </a:cubicBezTo>
                  <a:cubicBezTo>
                    <a:pt x="5360963" y="1447927"/>
                    <a:pt x="5825863" y="1122807"/>
                    <a:pt x="5825863" y="724027"/>
                  </a:cubicBezTo>
                  <a:cubicBezTo>
                    <a:pt x="5825863" y="325247"/>
                    <a:pt x="5360963" y="0"/>
                    <a:pt x="479059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6285353" cy="1594049"/>
            <a:chOff x="0" y="0"/>
            <a:chExt cx="5706325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706233" cy="1447165"/>
            </a:xfrm>
            <a:custGeom>
              <a:avLst/>
              <a:gdLst/>
              <a:ahLst/>
              <a:cxnLst/>
              <a:rect r="r" b="b" t="t" l="l"/>
              <a:pathLst>
                <a:path h="1447165" w="5706233">
                  <a:moveTo>
                    <a:pt x="46922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4692230" y="1447165"/>
                    <a:pt x="4692230" y="1447165"/>
                    <a:pt x="4692230" y="1447165"/>
                  </a:cubicBezTo>
                  <a:cubicBezTo>
                    <a:pt x="5250901" y="1447165"/>
                    <a:pt x="5706233" y="1122172"/>
                    <a:pt x="5706233" y="723519"/>
                  </a:cubicBezTo>
                  <a:cubicBezTo>
                    <a:pt x="5706233" y="324866"/>
                    <a:pt x="5250901" y="0"/>
                    <a:pt x="46922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2485593" y="2204304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186729" y="3710993"/>
            <a:ext cx="1637797" cy="1571348"/>
          </a:xfrm>
          <a:custGeom>
            <a:avLst/>
            <a:gdLst/>
            <a:ahLst/>
            <a:cxnLst/>
            <a:rect r="r" b="b" t="t" l="l"/>
            <a:pathLst>
              <a:path h="1571348" w="1637797">
                <a:moveTo>
                  <a:pt x="0" y="0"/>
                </a:moveTo>
                <a:lnTo>
                  <a:pt x="1637796" y="0"/>
                </a:lnTo>
                <a:lnTo>
                  <a:pt x="1637796" y="1571348"/>
                </a:lnTo>
                <a:lnTo>
                  <a:pt x="0" y="1571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501542" y="5648714"/>
            <a:ext cx="1418655" cy="1418655"/>
          </a:xfrm>
          <a:custGeom>
            <a:avLst/>
            <a:gdLst/>
            <a:ahLst/>
            <a:cxnLst/>
            <a:rect r="r" b="b" t="t" l="l"/>
            <a:pathLst>
              <a:path h="1418655" w="1418655">
                <a:moveTo>
                  <a:pt x="0" y="0"/>
                </a:moveTo>
                <a:lnTo>
                  <a:pt x="1418655" y="0"/>
                </a:lnTo>
                <a:lnTo>
                  <a:pt x="1418655" y="1418655"/>
                </a:lnTo>
                <a:lnTo>
                  <a:pt x="0" y="1418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21008" y="7533499"/>
            <a:ext cx="1242139" cy="1333510"/>
          </a:xfrm>
          <a:custGeom>
            <a:avLst/>
            <a:gdLst/>
            <a:ahLst/>
            <a:cxnLst/>
            <a:rect r="r" b="b" t="t" l="l"/>
            <a:pathLst>
              <a:path h="1333510" w="1242139">
                <a:moveTo>
                  <a:pt x="0" y="0"/>
                </a:moveTo>
                <a:lnTo>
                  <a:pt x="1242139" y="0"/>
                </a:lnTo>
                <a:lnTo>
                  <a:pt x="1242139" y="1333510"/>
                </a:lnTo>
                <a:lnTo>
                  <a:pt x="0" y="1333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45932" y="7987856"/>
            <a:ext cx="4310616" cy="803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Streamlined Review and Comparison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05194" y="6166027"/>
            <a:ext cx="5102709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Centralized Documentation and Record-keeping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323617"/>
            <a:ext cx="4353867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Digital Form Submission and Collection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476104"/>
            <a:ext cx="3374572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Performance Appraisal Initiation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78433" y="4850388"/>
            <a:ext cx="5488313" cy="156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Features Of</a:t>
            </a:r>
          </a:p>
          <a:p>
            <a:pPr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</a:rPr>
              <a:t>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DAF88jaTY0g</dc:identifier>
  <dcterms:modified xsi:type="dcterms:W3CDTF">2011-08-01T06:04:30Z</dcterms:modified>
  <cp:revision>1</cp:revision>
  <dc:title>Green minimalist professional Business Proposal Presentation</dc:title>
</cp:coreProperties>
</file>